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1"/>
  </p:notesMasterIdLst>
  <p:sldIdLst>
    <p:sldId id="258" r:id="rId2"/>
    <p:sldId id="265" r:id="rId3"/>
    <p:sldId id="270" r:id="rId4"/>
    <p:sldId id="275" r:id="rId5"/>
    <p:sldId id="272" r:id="rId6"/>
    <p:sldId id="273" r:id="rId7"/>
    <p:sldId id="274" r:id="rId8"/>
    <p:sldId id="283" r:id="rId9"/>
    <p:sldId id="269" r:id="rId10"/>
  </p:sldIdLst>
  <p:sldSz cx="12192000" cy="6858000"/>
  <p:notesSz cx="923925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99"/>
    <a:srgbClr val="7171FF"/>
    <a:srgbClr val="2F2FFF"/>
    <a:srgbClr val="0000CC"/>
    <a:srgbClr val="009900"/>
    <a:srgbClr val="2F528F"/>
    <a:srgbClr val="FF6A00"/>
    <a:srgbClr val="2D6E37"/>
    <a:srgbClr val="FFB40F"/>
    <a:srgbClr val="799F1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86" autoAdjust="0"/>
    <p:restoredTop sz="94040" autoAdjust="0"/>
  </p:normalViewPr>
  <p:slideViewPr>
    <p:cSldViewPr snapToGrid="0">
      <p:cViewPr varScale="1">
        <p:scale>
          <a:sx n="58" d="100"/>
          <a:sy n="58" d="100"/>
        </p:scale>
        <p:origin x="29" y="1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1" d="100"/>
          <a:sy n="51" d="100"/>
        </p:scale>
        <p:origin x="2630" y="3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4003675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233437" y="1"/>
            <a:ext cx="4003675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FC7B13-1A99-40FD-A299-1119B2FB9AA4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562225" y="857250"/>
            <a:ext cx="4116388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23925" y="3300412"/>
            <a:ext cx="7391400" cy="2700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910"/>
            <a:ext cx="4003675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233437" y="6513910"/>
            <a:ext cx="4003675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192C63-9B47-48BA-9544-F10ED2EF630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7190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Questions are NOT piloted… these are formative assessment tools</a:t>
            </a:r>
          </a:p>
          <a:p>
            <a:r>
              <a:rPr lang="en-US" dirty="0"/>
              <a:t>The first year </a:t>
            </a:r>
            <a:r>
              <a:rPr lang="en-US"/>
              <a:t>will yield </a:t>
            </a:r>
            <a:r>
              <a:rPr lang="en-US" dirty="0"/>
              <a:t>information for CB to monkey with the questions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7192C63-9B47-48BA-9544-F10ED2EF6301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04193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F0E4D6-2450-4778-B069-DF64D8EF300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B419FDD-3ACA-452C-A3FA-16EAEA28AE3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D383C0-7C68-429A-93D1-4B57BC02B0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782ABE4-FCFA-4889-9BEE-3D2B4F8E9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4B6B1AE-7C62-4681-8A6D-D04767817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99829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CD7F74-0653-4170-A6D9-D32A1862BD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CE62974-FB34-49A3-9551-448682A3382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4E61AE-FFBD-48C6-BFC5-46B594854C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AD4B88-28C9-4F3E-B580-3C0D5E659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98A849-2353-41D8-B590-C2F0755C9D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68278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573921F-4CF4-4AC5-89AE-F83085A3C92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0FBCE8B-446B-46E2-9EAA-92F81F237C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168DF0-2905-4F04-ACB6-6A587ADE2E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729E4AC-2C35-4467-9683-783CA6E193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284F40-F1A2-4C33-934D-F8CF4A36CB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84341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1386FF-A8AE-48EA-AD11-D022CF0774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01BA62-FFFC-4EAF-A193-AC4EAD25C1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218CCA-4003-4E7C-BD94-8E238E730A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0D3853-01B0-402E-AB4F-343EFA6813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E66F9BE-1DD8-4E50-BA1F-585719F2D7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27893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1E8281-9E7A-4C4B-86C9-F3C3B14A1C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6BA8F20-4D32-4EC1-9CE9-491CB7266C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4F2DCE-9375-4B45-9C0F-AA38759519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7B2BD1-6C25-448C-9018-C0D38F5EB1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598D738-DF37-4596-ADC7-E5093B9083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5818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D886E0-32B0-44F1-9820-2719B354A6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19A454-A628-4549-B3DF-C57A7FDB248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01F2D1C-48D3-4C5D-8A6B-6FC371A1EA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602AA11-C0B7-49BD-8E73-9919E2A5A8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CE620B9-A745-417B-B129-4085E772BB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40FAD22-C3B8-4EC1-BD51-C5E7B9FA56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26796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87760F-138D-4812-9BD0-2BBC3324F9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C944241-FBB2-4FF7-A3F0-06CA6EAE47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90470AD-0C84-4662-A0BC-6182707535B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F6DDFA3-4243-4E98-BCB8-84F2E87C72B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84314A0-C5CB-4478-8D0B-A28530DAF76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FD66B74-98BD-435D-B9DC-3A52979867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93A9C73-8072-4EF2-8F50-E91BE6F3FE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6526B84-8EBD-4A62-A7B0-2489F64B55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30482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3BAA21-BA42-4E61-9DDC-78DCB008C6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C38DC60-C136-486B-97DD-DE4C8CCEF2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B31C377-C17A-4867-ADF7-94B27098D7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A935308-2A2F-43BE-8886-DEB7F84678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56745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461D541-2C9B-453E-9799-818D7D28E1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893F0CB-F6AD-4B8C-AF08-2D8F0EBF27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1516927-4D19-47B1-8F50-88234994AF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43448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B482DF-AAF0-4C32-85C6-120E4EDD68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9D2A58B-A491-4D1D-A7D8-AE75647F36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8F77739-027E-41D2-9CE4-89C7321A9E0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49DA1FA-12A9-45E7-92B7-75FA38EA71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71C5D9C-7457-4577-94F9-190FF74493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704304D-9D07-4722-823B-F7F0FE77FC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130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80ABCF-565D-4681-A36A-C391158C06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2400A7C-5F60-4D27-A653-61DF9F9E610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51BABFA-228F-4557-8B93-FF1BB4E3FCF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5949B8E-89D9-486E-8026-F2713A0E0B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F29A4E-D9E4-486B-BB7A-3867CFC960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83BD587-F4C7-41C6-A0A3-41EE63F076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8043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4CD91BF-47D9-4063-B9C8-89A413B3CE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9AD9675-C8B6-491B-B10E-5D71CBE66F8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ED9E518-5CB4-4833-BC2C-BDF68CA9482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310F3B-5333-43C4-ADB5-B0FA09C912F1}" type="datetimeFigureOut">
              <a:rPr lang="en-US" smtClean="0"/>
              <a:t>6/20/2019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3551ED-ACF3-487F-981E-7B78EF4B7C2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C7F8E5-6FED-4126-A0EF-ED835C44076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68245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W7iWjTVO8g8&amp;feature=youtu.be" TargetMode="Externa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j0HATzV1GsI&amp;feature=youtu.be" TargetMode="Externa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j0HATzV1GsI&amp;feature=youtu.be" TargetMode="Externa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j0HATzV1GsI&amp;feature=youtu.be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84811F-AC36-4C79-BE13-424C729CAD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165125"/>
            <a:ext cx="10515600" cy="1952480"/>
          </a:xfrm>
        </p:spPr>
        <p:txBody>
          <a:bodyPr>
            <a:normAutofit/>
          </a:bodyPr>
          <a:lstStyle/>
          <a:p>
            <a:pPr algn="ctr"/>
            <a:r>
              <a:rPr lang="en-US" dirty="0"/>
              <a:t>The Personal Progress Checks</a:t>
            </a:r>
            <a:br>
              <a:rPr lang="en-US" dirty="0"/>
            </a:br>
            <a:r>
              <a:rPr lang="en-US" dirty="0"/>
              <a:t>&amp;</a:t>
            </a:r>
            <a:br>
              <a:rPr lang="en-US" dirty="0"/>
            </a:br>
            <a:r>
              <a:rPr lang="en-US" dirty="0"/>
              <a:t>Question Bank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36AF71-882B-4BE5-8299-EBBAFF0712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4967999"/>
            <a:ext cx="10515600" cy="120896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9AB7AC38-648C-4AF0-B59A-441E5625EBC0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50000">
                <a:schemeClr val="bg1">
                  <a:lumMod val="50000"/>
                </a:schemeClr>
              </a:gs>
              <a:gs pos="80000">
                <a:schemeClr val="bg1"/>
              </a:gs>
              <a:gs pos="20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DE6E8630-97A3-4AAF-A3BC-E7068388080D}"/>
              </a:ext>
            </a:extLst>
          </p:cNvPr>
          <p:cNvSpPr/>
          <p:nvPr/>
        </p:nvSpPr>
        <p:spPr>
          <a:xfrm>
            <a:off x="5201231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9900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0CE59E4E-05D1-4518-BC52-DF47215DF7A2}"/>
              </a:ext>
            </a:extLst>
          </p:cNvPr>
          <p:cNvSpPr/>
          <p:nvPr/>
        </p:nvSpPr>
        <p:spPr>
          <a:xfrm>
            <a:off x="5867400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62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D6D26278-DD0D-4F5E-AFDC-92E3BF26DA44}"/>
              </a:ext>
            </a:extLst>
          </p:cNvPr>
          <p:cNvSpPr/>
          <p:nvPr/>
        </p:nvSpPr>
        <p:spPr>
          <a:xfrm rot="10800000">
            <a:off x="6533569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560644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: Rounded Corners 10">
            <a:extLst>
              <a:ext uri="{FF2B5EF4-FFF2-40B4-BE49-F238E27FC236}">
                <a16:creationId xmlns:a16="http://schemas.microsoft.com/office/drawing/2014/main" id="{A68030F4-8636-4D7C-936C-820A9FE4A976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0">
                <a:schemeClr val="bg1">
                  <a:lumMod val="50000"/>
                </a:schemeClr>
              </a:gs>
              <a:gs pos="36000">
                <a:schemeClr val="bg1">
                  <a:lumMod val="75000"/>
                </a:schemeClr>
              </a:gs>
              <a:gs pos="71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CB8FECA3-3387-4E3A-8176-B58DACD62008}"/>
              </a:ext>
            </a:extLst>
          </p:cNvPr>
          <p:cNvSpPr/>
          <p:nvPr/>
        </p:nvSpPr>
        <p:spPr>
          <a:xfrm>
            <a:off x="-1659096" y="947888"/>
            <a:ext cx="457200" cy="740664"/>
          </a:xfrm>
          <a:prstGeom prst="roundRect">
            <a:avLst/>
          </a:prstGeom>
          <a:solidFill>
            <a:schemeClr val="accent3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C2429E5-3C55-4909-81BA-B934736FCA75}"/>
              </a:ext>
            </a:extLst>
          </p:cNvPr>
          <p:cNvSpPr/>
          <p:nvPr/>
        </p:nvSpPr>
        <p:spPr>
          <a:xfrm>
            <a:off x="2217401" y="1673078"/>
            <a:ext cx="7757199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sz="4800" b="1" dirty="0">
                <a:solidFill>
                  <a:srgbClr val="002060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Cambria" panose="02040503050406030204" pitchFamily="18" charset="0"/>
                <a:ea typeface="Calibri" panose="020F0502020204030204" pitchFamily="34" charset="0"/>
              </a:rPr>
              <a:t>Personal Progress Checks</a:t>
            </a:r>
            <a:endParaRPr lang="en-US" sz="4800" b="1" dirty="0">
              <a:solidFill>
                <a:srgbClr val="002060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243BD831-F25B-47A1-B2E4-7676788C8015}"/>
              </a:ext>
            </a:extLst>
          </p:cNvPr>
          <p:cNvSpPr/>
          <p:nvPr/>
        </p:nvSpPr>
        <p:spPr>
          <a:xfrm>
            <a:off x="2412923" y="2389541"/>
            <a:ext cx="7366155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2400"/>
              </a:spcAft>
            </a:pPr>
            <a:r>
              <a:rPr lang="en-US" sz="2800" i="1" dirty="0">
                <a:solidFill>
                  <a:srgbClr val="002060"/>
                </a:solidFill>
                <a:latin typeface="Cambria" panose="02040503050406030204" pitchFamily="18" charset="0"/>
                <a:ea typeface="Calibri" panose="020F0502020204030204" pitchFamily="34" charset="0"/>
              </a:rPr>
              <a:t>from the AP Classroom</a:t>
            </a:r>
            <a:endParaRPr lang="en-US" sz="2800" dirty="0">
              <a:solidFill>
                <a:srgbClr val="002060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E8096216-C2E7-43A0-8A3D-45AEFFB6C280}"/>
              </a:ext>
            </a:extLst>
          </p:cNvPr>
          <p:cNvSpPr/>
          <p:nvPr/>
        </p:nvSpPr>
        <p:spPr>
          <a:xfrm>
            <a:off x="1821324" y="652050"/>
            <a:ext cx="457200" cy="740664"/>
          </a:xfrm>
          <a:prstGeom prst="roundRect">
            <a:avLst/>
          </a:prstGeom>
          <a:solidFill>
            <a:srgbClr val="05BCFE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59737D7A-E2F6-44FD-95C1-A70882364219}"/>
              </a:ext>
            </a:extLst>
          </p:cNvPr>
          <p:cNvSpPr/>
          <p:nvPr/>
        </p:nvSpPr>
        <p:spPr>
          <a:xfrm rot="10800000">
            <a:off x="2470950" y="652050"/>
            <a:ext cx="457200" cy="740664"/>
          </a:xfrm>
          <a:prstGeom prst="roundRect">
            <a:avLst/>
          </a:prstGeom>
          <a:solidFill>
            <a:srgbClr val="0579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: Rounded Corners 16">
            <a:hlinkClick r:id="rId2"/>
            <a:extLst>
              <a:ext uri="{FF2B5EF4-FFF2-40B4-BE49-F238E27FC236}">
                <a16:creationId xmlns:a16="http://schemas.microsoft.com/office/drawing/2014/main" id="{6D000ACE-A73A-4C11-AE46-65D0018E66FC}"/>
              </a:ext>
            </a:extLst>
          </p:cNvPr>
          <p:cNvSpPr/>
          <p:nvPr/>
        </p:nvSpPr>
        <p:spPr>
          <a:xfrm>
            <a:off x="3120577" y="652050"/>
            <a:ext cx="457200" cy="740664"/>
          </a:xfrm>
          <a:prstGeom prst="roundRect">
            <a:avLst/>
          </a:prstGeom>
          <a:solidFill>
            <a:srgbClr val="05256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023108B-7160-45FA-95F8-1B4B58842847}"/>
              </a:ext>
            </a:extLst>
          </p:cNvPr>
          <p:cNvSpPr/>
          <p:nvPr/>
        </p:nvSpPr>
        <p:spPr>
          <a:xfrm>
            <a:off x="631119" y="3355746"/>
            <a:ext cx="783589" cy="52322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28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5C68DF9-218C-4A90-A7C8-136244951E09}"/>
              </a:ext>
            </a:extLst>
          </p:cNvPr>
          <p:cNvSpPr txBox="1"/>
          <p:nvPr/>
        </p:nvSpPr>
        <p:spPr>
          <a:xfrm>
            <a:off x="1876826" y="3294191"/>
            <a:ext cx="74384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Provide </a:t>
            </a:r>
            <a:r>
              <a:rPr lang="en-US" sz="3600" i="1" dirty="0">
                <a:latin typeface="Cambria" panose="02040503050406030204" pitchFamily="18" charset="0"/>
                <a:ea typeface="Cambria" panose="02040503050406030204" pitchFamily="18" charset="0"/>
              </a:rPr>
              <a:t>formative </a:t>
            </a:r>
            <a:r>
              <a:rPr lang="en-US" sz="3600" dirty="0"/>
              <a:t>assessment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B15E750-3DCB-4CFE-8CF4-0465DDB59D7B}"/>
              </a:ext>
            </a:extLst>
          </p:cNvPr>
          <p:cNvSpPr/>
          <p:nvPr/>
        </p:nvSpPr>
        <p:spPr>
          <a:xfrm>
            <a:off x="631119" y="4169278"/>
            <a:ext cx="783589" cy="523220"/>
          </a:xfrm>
          <a:prstGeom prst="rect">
            <a:avLst/>
          </a:prstGeom>
          <a:solidFill>
            <a:srgbClr val="7171FF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28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8A0DD0C-292F-40FC-B8B4-28C64D2B0607}"/>
              </a:ext>
            </a:extLst>
          </p:cNvPr>
          <p:cNvSpPr txBox="1"/>
          <p:nvPr/>
        </p:nvSpPr>
        <p:spPr>
          <a:xfrm>
            <a:off x="1876826" y="4107723"/>
            <a:ext cx="954712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Measure content and skills through MC questions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4C4C05A9-6B88-4F3F-9B4E-32C8AD71D38E}"/>
              </a:ext>
            </a:extLst>
          </p:cNvPr>
          <p:cNvSpPr/>
          <p:nvPr/>
        </p:nvSpPr>
        <p:spPr>
          <a:xfrm>
            <a:off x="631119" y="4982810"/>
            <a:ext cx="783589" cy="523220"/>
          </a:xfrm>
          <a:prstGeom prst="rect">
            <a:avLst/>
          </a:prstGeom>
          <a:solidFill>
            <a:srgbClr val="0000CC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2800" b="1" dirty="0">
                <a:solidFill>
                  <a:schemeClr val="bg1"/>
                </a:solidFill>
              </a:rPr>
              <a:t>3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8B63270-9F7F-4A39-97B2-216B4B7DA717}"/>
              </a:ext>
            </a:extLst>
          </p:cNvPr>
          <p:cNvSpPr txBox="1"/>
          <p:nvPr/>
        </p:nvSpPr>
        <p:spPr>
          <a:xfrm>
            <a:off x="1876826" y="4921255"/>
            <a:ext cx="937270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Include rationales for correct &amp; incorrect choices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60DA055F-4552-40F8-80AB-9E0D72A9509C}"/>
              </a:ext>
            </a:extLst>
          </p:cNvPr>
          <p:cNvSpPr/>
          <p:nvPr/>
        </p:nvSpPr>
        <p:spPr>
          <a:xfrm>
            <a:off x="626201" y="5796341"/>
            <a:ext cx="783589" cy="523220"/>
          </a:xfrm>
          <a:prstGeom prst="rect">
            <a:avLst/>
          </a:prstGeom>
          <a:solidFill>
            <a:srgbClr val="000099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2800" b="1" dirty="0">
                <a:solidFill>
                  <a:schemeClr val="bg1"/>
                </a:solidFill>
              </a:rPr>
              <a:t>4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12D4C517-073A-4C54-8DD9-D93F32D0B2CD}"/>
              </a:ext>
            </a:extLst>
          </p:cNvPr>
          <p:cNvSpPr txBox="1"/>
          <p:nvPr/>
        </p:nvSpPr>
        <p:spPr>
          <a:xfrm>
            <a:off x="1876826" y="5734786"/>
            <a:ext cx="937270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Provide scoring notes aligned to the FRQ rubric</a:t>
            </a:r>
          </a:p>
        </p:txBody>
      </p:sp>
    </p:spTree>
    <p:extLst>
      <p:ext uri="{BB962C8B-B14F-4D97-AF65-F5344CB8AC3E}">
        <p14:creationId xmlns:p14="http://schemas.microsoft.com/office/powerpoint/2010/main" val="2208234915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9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9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9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8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9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700"/>
                            </p:stCondLst>
                            <p:childTnLst>
                              <p:par>
                                <p:cTn id="1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9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36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9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4500"/>
                            </p:stCondLst>
                            <p:childTnLst>
                              <p:par>
                                <p:cTn id="2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9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5400"/>
                            </p:stCondLst>
                            <p:childTnLst>
                              <p:par>
                                <p:cTn id="2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9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6300"/>
                            </p:stCondLst>
                            <p:childTnLst>
                              <p:par>
                                <p:cTn id="3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9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7200"/>
                            </p:stCondLst>
                            <p:childTnLst>
                              <p:par>
                                <p:cTn id="3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9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8100"/>
                            </p:stCondLst>
                            <p:childTnLst>
                              <p:par>
                                <p:cTn id="4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9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3" grpId="0"/>
      <p:bldP spid="16" grpId="0" animBg="1"/>
      <p:bldP spid="2" grpId="0"/>
      <p:bldP spid="18" grpId="0" animBg="1"/>
      <p:bldP spid="23" grpId="0"/>
      <p:bldP spid="19" grpId="0" animBg="1"/>
      <p:bldP spid="25" grpId="0"/>
      <p:bldP spid="28" grpId="0" animBg="1"/>
      <p:bldP spid="29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84811F-AC36-4C79-BE13-424C729CAD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165125"/>
            <a:ext cx="10515600" cy="1952480"/>
          </a:xfrm>
        </p:spPr>
        <p:txBody>
          <a:bodyPr>
            <a:normAutofit/>
          </a:bodyPr>
          <a:lstStyle/>
          <a:p>
            <a:pPr algn="ctr"/>
            <a:r>
              <a:rPr lang="en-US" dirty="0"/>
              <a:t>The Question Bank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36AF71-882B-4BE5-8299-EBBAFF0712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4967999"/>
            <a:ext cx="10515600" cy="120896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9AB7AC38-648C-4AF0-B59A-441E5625EBC0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50000">
                <a:schemeClr val="bg1">
                  <a:lumMod val="50000"/>
                </a:schemeClr>
              </a:gs>
              <a:gs pos="80000">
                <a:schemeClr val="bg1"/>
              </a:gs>
              <a:gs pos="20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DE6E8630-97A3-4AAF-A3BC-E7068388080D}"/>
              </a:ext>
            </a:extLst>
          </p:cNvPr>
          <p:cNvSpPr/>
          <p:nvPr/>
        </p:nvSpPr>
        <p:spPr>
          <a:xfrm>
            <a:off x="5201231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9900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0CE59E4E-05D1-4518-BC52-DF47215DF7A2}"/>
              </a:ext>
            </a:extLst>
          </p:cNvPr>
          <p:cNvSpPr/>
          <p:nvPr/>
        </p:nvSpPr>
        <p:spPr>
          <a:xfrm>
            <a:off x="5867400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62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D6D26278-DD0D-4F5E-AFDC-92E3BF26DA44}"/>
              </a:ext>
            </a:extLst>
          </p:cNvPr>
          <p:cNvSpPr/>
          <p:nvPr/>
        </p:nvSpPr>
        <p:spPr>
          <a:xfrm rot="10800000">
            <a:off x="6533569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7725CBA4-29F9-4C9C-8B50-22A7EB487B6C}"/>
              </a:ext>
            </a:extLst>
          </p:cNvPr>
          <p:cNvSpPr/>
          <p:nvPr/>
        </p:nvSpPr>
        <p:spPr>
          <a:xfrm>
            <a:off x="2412923" y="3594385"/>
            <a:ext cx="7366155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2400"/>
              </a:spcAft>
            </a:pPr>
            <a:r>
              <a:rPr lang="en-US" sz="2800" i="1" dirty="0">
                <a:solidFill>
                  <a:srgbClr val="002060"/>
                </a:solidFill>
                <a:latin typeface="Cambria" panose="02040503050406030204" pitchFamily="18" charset="0"/>
                <a:ea typeface="Calibri" panose="020F0502020204030204" pitchFamily="34" charset="0"/>
              </a:rPr>
              <a:t>from the AP Classroom</a:t>
            </a:r>
            <a:endParaRPr lang="en-US" sz="2800" dirty="0">
              <a:solidFill>
                <a:srgbClr val="002060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7377281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25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8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84811F-AC36-4C79-BE13-424C729CAD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016845"/>
            <a:ext cx="10515600" cy="740664"/>
          </a:xfrm>
        </p:spPr>
        <p:txBody>
          <a:bodyPr>
            <a:normAutofit/>
          </a:bodyPr>
          <a:lstStyle/>
          <a:p>
            <a:pPr algn="ctr"/>
            <a:r>
              <a:rPr lang="en-US" dirty="0"/>
              <a:t>A bank of questions that: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36AF71-882B-4BE5-8299-EBBAFF0712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56612" y="3019494"/>
            <a:ext cx="10515600" cy="3677335"/>
          </a:xfrm>
        </p:spPr>
        <p:txBody>
          <a:bodyPr>
            <a:normAutofit/>
          </a:bodyPr>
          <a:lstStyle/>
          <a:p>
            <a:r>
              <a:rPr lang="en-US" sz="3000" dirty="0"/>
              <a:t>form a large, ever growing collection</a:t>
            </a:r>
          </a:p>
          <a:p>
            <a:r>
              <a:rPr lang="en-US" sz="3000" dirty="0"/>
              <a:t>are AP exam or AP exam-like questions to check on skills</a:t>
            </a:r>
          </a:p>
          <a:p>
            <a:r>
              <a:rPr lang="en-US" sz="3000" dirty="0"/>
              <a:t>include rationales for answers</a:t>
            </a:r>
          </a:p>
          <a:p>
            <a:r>
              <a:rPr lang="en-US" sz="3000" dirty="0"/>
              <a:t>can be manipulated by teachers in many ways</a:t>
            </a:r>
          </a:p>
          <a:p>
            <a:r>
              <a:rPr lang="en-US" sz="3000" dirty="0"/>
              <a:t>used with the Personal Progress checks can yield data to examine quickly or to mine for longer than anyone could want </a:t>
            </a: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9AB7AC38-648C-4AF0-B59A-441E5625EBC0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50000">
                <a:schemeClr val="bg1">
                  <a:lumMod val="50000"/>
                </a:schemeClr>
              </a:gs>
              <a:gs pos="80000">
                <a:schemeClr val="bg1"/>
              </a:gs>
              <a:gs pos="20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DE6E8630-97A3-4AAF-A3BC-E7068388080D}"/>
              </a:ext>
            </a:extLst>
          </p:cNvPr>
          <p:cNvSpPr/>
          <p:nvPr/>
        </p:nvSpPr>
        <p:spPr>
          <a:xfrm rot="10800000">
            <a:off x="5201231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9900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0CE59E4E-05D1-4518-BC52-DF47215DF7A2}"/>
              </a:ext>
            </a:extLst>
          </p:cNvPr>
          <p:cNvSpPr/>
          <p:nvPr/>
        </p:nvSpPr>
        <p:spPr>
          <a:xfrm rot="10800000">
            <a:off x="5867400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62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D6D26278-DD0D-4F5E-AFDC-92E3BF26DA44}"/>
              </a:ext>
            </a:extLst>
          </p:cNvPr>
          <p:cNvSpPr/>
          <p:nvPr/>
        </p:nvSpPr>
        <p:spPr>
          <a:xfrm>
            <a:off x="6533569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052267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250"/>
                            </p:stCondLst>
                            <p:childTnLst>
                              <p:par>
                                <p:cTn id="9" presetID="22" presetClass="entr" presetSubtype="1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1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750"/>
                            </p:stCondLst>
                            <p:childTnLst>
                              <p:par>
                                <p:cTn id="13" presetID="22" presetClass="entr" presetSubtype="1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5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250"/>
                            </p:stCondLst>
                            <p:childTnLst>
                              <p:par>
                                <p:cTn id="17" presetID="22" presetClass="entr" presetSubtype="1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5750"/>
                            </p:stCondLst>
                            <p:childTnLst>
                              <p:par>
                                <p:cTn id="21" presetID="22" presetClass="entr" presetSubtype="1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3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7250"/>
                            </p:stCondLst>
                            <p:childTnLst>
                              <p:par>
                                <p:cTn id="25" presetID="22" presetClass="entr" presetSubtype="1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: Rounded Corners 10">
            <a:extLst>
              <a:ext uri="{FF2B5EF4-FFF2-40B4-BE49-F238E27FC236}">
                <a16:creationId xmlns:a16="http://schemas.microsoft.com/office/drawing/2014/main" id="{A68030F4-8636-4D7C-936C-820A9FE4A976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0">
                <a:schemeClr val="bg1">
                  <a:lumMod val="50000"/>
                </a:schemeClr>
              </a:gs>
              <a:gs pos="36000">
                <a:schemeClr val="bg1">
                  <a:lumMod val="75000"/>
                </a:schemeClr>
              </a:gs>
              <a:gs pos="71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CB8FECA3-3387-4E3A-8176-B58DACD62008}"/>
              </a:ext>
            </a:extLst>
          </p:cNvPr>
          <p:cNvSpPr/>
          <p:nvPr/>
        </p:nvSpPr>
        <p:spPr>
          <a:xfrm>
            <a:off x="-1659096" y="947888"/>
            <a:ext cx="457200" cy="740664"/>
          </a:xfrm>
          <a:prstGeom prst="roundRect">
            <a:avLst/>
          </a:prstGeom>
          <a:solidFill>
            <a:schemeClr val="accent3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C2429E5-3C55-4909-81BA-B934736FCA75}"/>
              </a:ext>
            </a:extLst>
          </p:cNvPr>
          <p:cNvSpPr/>
          <p:nvPr/>
        </p:nvSpPr>
        <p:spPr>
          <a:xfrm>
            <a:off x="2217401" y="1673078"/>
            <a:ext cx="775719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sz="3600" dirty="0">
                <a:solidFill>
                  <a:srgbClr val="002060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Cambria" panose="02040503050406030204" pitchFamily="18" charset="0"/>
                <a:ea typeface="Calibri" panose="020F0502020204030204" pitchFamily="34" charset="0"/>
              </a:rPr>
              <a:t>The Question Bank</a:t>
            </a:r>
            <a:endParaRPr lang="en-US" sz="3600" dirty="0">
              <a:solidFill>
                <a:srgbClr val="002060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243BD831-F25B-47A1-B2E4-7676788C8015}"/>
              </a:ext>
            </a:extLst>
          </p:cNvPr>
          <p:cNvSpPr/>
          <p:nvPr/>
        </p:nvSpPr>
        <p:spPr>
          <a:xfrm>
            <a:off x="1022913" y="2781029"/>
            <a:ext cx="736615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2400"/>
              </a:spcAft>
            </a:pPr>
            <a:r>
              <a:rPr lang="en-US" sz="3600" b="1" i="1" dirty="0">
                <a:solidFill>
                  <a:srgbClr val="002060"/>
                </a:solidFill>
                <a:latin typeface="Cambria" panose="02040503050406030204" pitchFamily="18" charset="0"/>
                <a:ea typeface="Calibri" panose="020F0502020204030204" pitchFamily="34" charset="0"/>
              </a:rPr>
              <a:t>Students:</a:t>
            </a:r>
            <a:endParaRPr lang="en-US" sz="3600" b="1" dirty="0">
              <a:solidFill>
                <a:srgbClr val="002060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E8096216-C2E7-43A0-8A3D-45AEFFB6C280}"/>
              </a:ext>
            </a:extLst>
          </p:cNvPr>
          <p:cNvSpPr/>
          <p:nvPr/>
        </p:nvSpPr>
        <p:spPr>
          <a:xfrm>
            <a:off x="8967849" y="652050"/>
            <a:ext cx="457200" cy="740664"/>
          </a:xfrm>
          <a:prstGeom prst="roundRect">
            <a:avLst/>
          </a:prstGeom>
          <a:solidFill>
            <a:srgbClr val="05BCFE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59737D7A-E2F6-44FD-95C1-A70882364219}"/>
              </a:ext>
            </a:extLst>
          </p:cNvPr>
          <p:cNvSpPr/>
          <p:nvPr/>
        </p:nvSpPr>
        <p:spPr>
          <a:xfrm rot="10800000">
            <a:off x="9617475" y="652050"/>
            <a:ext cx="457200" cy="740664"/>
          </a:xfrm>
          <a:prstGeom prst="roundRect">
            <a:avLst/>
          </a:prstGeom>
          <a:solidFill>
            <a:srgbClr val="0579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: Rounded Corners 16">
            <a:hlinkClick r:id="rId2"/>
            <a:extLst>
              <a:ext uri="{FF2B5EF4-FFF2-40B4-BE49-F238E27FC236}">
                <a16:creationId xmlns:a16="http://schemas.microsoft.com/office/drawing/2014/main" id="{6D000ACE-A73A-4C11-AE46-65D0018E66FC}"/>
              </a:ext>
            </a:extLst>
          </p:cNvPr>
          <p:cNvSpPr/>
          <p:nvPr/>
        </p:nvSpPr>
        <p:spPr>
          <a:xfrm>
            <a:off x="10267102" y="652050"/>
            <a:ext cx="457200" cy="740664"/>
          </a:xfrm>
          <a:prstGeom prst="roundRect">
            <a:avLst/>
          </a:prstGeom>
          <a:solidFill>
            <a:srgbClr val="05256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023108B-7160-45FA-95F8-1B4B58842847}"/>
              </a:ext>
            </a:extLst>
          </p:cNvPr>
          <p:cNvSpPr/>
          <p:nvPr/>
        </p:nvSpPr>
        <p:spPr>
          <a:xfrm>
            <a:off x="631119" y="3899900"/>
            <a:ext cx="783589" cy="52322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28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5C68DF9-218C-4A90-A7C8-136244951E09}"/>
              </a:ext>
            </a:extLst>
          </p:cNvPr>
          <p:cNvSpPr txBox="1"/>
          <p:nvPr/>
        </p:nvSpPr>
        <p:spPr>
          <a:xfrm>
            <a:off x="1876826" y="3838345"/>
            <a:ext cx="91015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Can use online or on paper, as assigned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B15E750-3DCB-4CFE-8CF4-0465DDB59D7B}"/>
              </a:ext>
            </a:extLst>
          </p:cNvPr>
          <p:cNvSpPr/>
          <p:nvPr/>
        </p:nvSpPr>
        <p:spPr>
          <a:xfrm>
            <a:off x="631119" y="4713432"/>
            <a:ext cx="783589" cy="523220"/>
          </a:xfrm>
          <a:prstGeom prst="rect">
            <a:avLst/>
          </a:prstGeom>
          <a:solidFill>
            <a:srgbClr val="7171FF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28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8A0DD0C-292F-40FC-B8B4-28C64D2B0607}"/>
              </a:ext>
            </a:extLst>
          </p:cNvPr>
          <p:cNvSpPr txBox="1"/>
          <p:nvPr/>
        </p:nvSpPr>
        <p:spPr>
          <a:xfrm>
            <a:off x="1876826" y="4651877"/>
            <a:ext cx="954712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Can use independently for diagnoses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4C4C05A9-6B88-4F3F-9B4E-32C8AD71D38E}"/>
              </a:ext>
            </a:extLst>
          </p:cNvPr>
          <p:cNvSpPr/>
          <p:nvPr/>
        </p:nvSpPr>
        <p:spPr>
          <a:xfrm>
            <a:off x="631119" y="5526964"/>
            <a:ext cx="783589" cy="523220"/>
          </a:xfrm>
          <a:prstGeom prst="rect">
            <a:avLst/>
          </a:prstGeom>
          <a:solidFill>
            <a:srgbClr val="0000CC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2800" b="1" dirty="0">
                <a:solidFill>
                  <a:schemeClr val="bg1"/>
                </a:solidFill>
              </a:rPr>
              <a:t>3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8B63270-9F7F-4A39-97B2-216B4B7DA717}"/>
              </a:ext>
            </a:extLst>
          </p:cNvPr>
          <p:cNvSpPr txBox="1"/>
          <p:nvPr/>
        </p:nvSpPr>
        <p:spPr>
          <a:xfrm>
            <a:off x="1876826" y="5465409"/>
            <a:ext cx="937270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Can get immediate feedback on each question</a:t>
            </a:r>
          </a:p>
        </p:txBody>
      </p:sp>
    </p:spTree>
    <p:extLst>
      <p:ext uri="{BB962C8B-B14F-4D97-AF65-F5344CB8AC3E}">
        <p14:creationId xmlns:p14="http://schemas.microsoft.com/office/powerpoint/2010/main" val="3938313965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9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9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9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8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9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7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9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3600"/>
                            </p:stCondLst>
                            <p:childTnLst>
                              <p:par>
                                <p:cTn id="2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9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4500"/>
                            </p:stCondLst>
                            <p:childTnLst>
                              <p:par>
                                <p:cTn id="2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9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54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9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  <p:bldP spid="16" grpId="0" animBg="1"/>
      <p:bldP spid="2" grpId="0"/>
      <p:bldP spid="18" grpId="0" animBg="1"/>
      <p:bldP spid="23" grpId="0"/>
      <p:bldP spid="19" grpId="0" animBg="1"/>
      <p:bldP spid="2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: Rounded Corners 10">
            <a:extLst>
              <a:ext uri="{FF2B5EF4-FFF2-40B4-BE49-F238E27FC236}">
                <a16:creationId xmlns:a16="http://schemas.microsoft.com/office/drawing/2014/main" id="{A68030F4-8636-4D7C-936C-820A9FE4A976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0">
                <a:schemeClr val="bg1">
                  <a:lumMod val="50000"/>
                </a:schemeClr>
              </a:gs>
              <a:gs pos="36000">
                <a:schemeClr val="bg1">
                  <a:lumMod val="75000"/>
                </a:schemeClr>
              </a:gs>
              <a:gs pos="71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CB8FECA3-3387-4E3A-8176-B58DACD62008}"/>
              </a:ext>
            </a:extLst>
          </p:cNvPr>
          <p:cNvSpPr/>
          <p:nvPr/>
        </p:nvSpPr>
        <p:spPr>
          <a:xfrm>
            <a:off x="-1659096" y="947888"/>
            <a:ext cx="457200" cy="740664"/>
          </a:xfrm>
          <a:prstGeom prst="roundRect">
            <a:avLst/>
          </a:prstGeom>
          <a:solidFill>
            <a:schemeClr val="accent3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C2429E5-3C55-4909-81BA-B934736FCA75}"/>
              </a:ext>
            </a:extLst>
          </p:cNvPr>
          <p:cNvSpPr/>
          <p:nvPr/>
        </p:nvSpPr>
        <p:spPr>
          <a:xfrm>
            <a:off x="2217401" y="1673078"/>
            <a:ext cx="775719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sz="3600" dirty="0">
                <a:solidFill>
                  <a:srgbClr val="002060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Cambria" panose="02040503050406030204" pitchFamily="18" charset="0"/>
                <a:ea typeface="Calibri" panose="020F0502020204030204" pitchFamily="34" charset="0"/>
              </a:rPr>
              <a:t>The Question Bank</a:t>
            </a:r>
            <a:endParaRPr lang="en-US" sz="3600" dirty="0">
              <a:solidFill>
                <a:srgbClr val="002060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243BD831-F25B-47A1-B2E4-7676788C8015}"/>
              </a:ext>
            </a:extLst>
          </p:cNvPr>
          <p:cNvSpPr/>
          <p:nvPr/>
        </p:nvSpPr>
        <p:spPr>
          <a:xfrm>
            <a:off x="1022913" y="2781029"/>
            <a:ext cx="736615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2400"/>
              </a:spcAft>
            </a:pPr>
            <a:r>
              <a:rPr lang="en-US" sz="3600" b="1" i="1" dirty="0">
                <a:solidFill>
                  <a:srgbClr val="002060"/>
                </a:solidFill>
                <a:latin typeface="Cambria" panose="02040503050406030204" pitchFamily="18" charset="0"/>
                <a:ea typeface="Calibri" panose="020F0502020204030204" pitchFamily="34" charset="0"/>
              </a:rPr>
              <a:t>Teachers:</a:t>
            </a:r>
            <a:endParaRPr lang="en-US" sz="3600" b="1" dirty="0">
              <a:solidFill>
                <a:srgbClr val="002060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E8096216-C2E7-43A0-8A3D-45AEFFB6C280}"/>
              </a:ext>
            </a:extLst>
          </p:cNvPr>
          <p:cNvSpPr/>
          <p:nvPr/>
        </p:nvSpPr>
        <p:spPr>
          <a:xfrm>
            <a:off x="5347319" y="652050"/>
            <a:ext cx="457200" cy="740664"/>
          </a:xfrm>
          <a:prstGeom prst="roundRect">
            <a:avLst/>
          </a:prstGeom>
          <a:solidFill>
            <a:srgbClr val="05BCFE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59737D7A-E2F6-44FD-95C1-A70882364219}"/>
              </a:ext>
            </a:extLst>
          </p:cNvPr>
          <p:cNvSpPr/>
          <p:nvPr/>
        </p:nvSpPr>
        <p:spPr>
          <a:xfrm rot="10800000">
            <a:off x="5996945" y="652050"/>
            <a:ext cx="457200" cy="740664"/>
          </a:xfrm>
          <a:prstGeom prst="roundRect">
            <a:avLst/>
          </a:prstGeom>
          <a:solidFill>
            <a:srgbClr val="0579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: Rounded Corners 16">
            <a:hlinkClick r:id="rId2"/>
            <a:extLst>
              <a:ext uri="{FF2B5EF4-FFF2-40B4-BE49-F238E27FC236}">
                <a16:creationId xmlns:a16="http://schemas.microsoft.com/office/drawing/2014/main" id="{6D000ACE-A73A-4C11-AE46-65D0018E66FC}"/>
              </a:ext>
            </a:extLst>
          </p:cNvPr>
          <p:cNvSpPr/>
          <p:nvPr/>
        </p:nvSpPr>
        <p:spPr>
          <a:xfrm>
            <a:off x="6646572" y="652050"/>
            <a:ext cx="457200" cy="740664"/>
          </a:xfrm>
          <a:prstGeom prst="roundRect">
            <a:avLst/>
          </a:prstGeom>
          <a:solidFill>
            <a:srgbClr val="05256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023108B-7160-45FA-95F8-1B4B58842847}"/>
              </a:ext>
            </a:extLst>
          </p:cNvPr>
          <p:cNvSpPr/>
          <p:nvPr/>
        </p:nvSpPr>
        <p:spPr>
          <a:xfrm>
            <a:off x="631119" y="3899900"/>
            <a:ext cx="783589" cy="52322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28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5C68DF9-218C-4A90-A7C8-136244951E09}"/>
              </a:ext>
            </a:extLst>
          </p:cNvPr>
          <p:cNvSpPr txBox="1"/>
          <p:nvPr/>
        </p:nvSpPr>
        <p:spPr>
          <a:xfrm>
            <a:off x="1876826" y="3838345"/>
            <a:ext cx="91015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Can customize for individuals or groups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B15E750-3DCB-4CFE-8CF4-0465DDB59D7B}"/>
              </a:ext>
            </a:extLst>
          </p:cNvPr>
          <p:cNvSpPr/>
          <p:nvPr/>
        </p:nvSpPr>
        <p:spPr>
          <a:xfrm>
            <a:off x="631119" y="4713432"/>
            <a:ext cx="783589" cy="523220"/>
          </a:xfrm>
          <a:prstGeom prst="rect">
            <a:avLst/>
          </a:prstGeom>
          <a:solidFill>
            <a:srgbClr val="7171FF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28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8A0DD0C-292F-40FC-B8B4-28C64D2B0607}"/>
              </a:ext>
            </a:extLst>
          </p:cNvPr>
          <p:cNvSpPr txBox="1"/>
          <p:nvPr/>
        </p:nvSpPr>
        <p:spPr>
          <a:xfrm>
            <a:off x="1876826" y="4651877"/>
            <a:ext cx="954712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Can edit questions and add new ones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4C4C05A9-6B88-4F3F-9B4E-32C8AD71D38E}"/>
              </a:ext>
            </a:extLst>
          </p:cNvPr>
          <p:cNvSpPr/>
          <p:nvPr/>
        </p:nvSpPr>
        <p:spPr>
          <a:xfrm>
            <a:off x="631119" y="5526964"/>
            <a:ext cx="783589" cy="523220"/>
          </a:xfrm>
          <a:prstGeom prst="rect">
            <a:avLst/>
          </a:prstGeom>
          <a:solidFill>
            <a:srgbClr val="0000CC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2800" b="1" dirty="0">
                <a:solidFill>
                  <a:schemeClr val="bg1"/>
                </a:solidFill>
              </a:rPr>
              <a:t>3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8B63270-9F7F-4A39-97B2-216B4B7DA717}"/>
              </a:ext>
            </a:extLst>
          </p:cNvPr>
          <p:cNvSpPr txBox="1"/>
          <p:nvPr/>
        </p:nvSpPr>
        <p:spPr>
          <a:xfrm>
            <a:off x="1876826" y="5465409"/>
            <a:ext cx="937270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Can mine for summative assessment questions</a:t>
            </a:r>
          </a:p>
        </p:txBody>
      </p:sp>
    </p:spTree>
    <p:extLst>
      <p:ext uri="{BB962C8B-B14F-4D97-AF65-F5344CB8AC3E}">
        <p14:creationId xmlns:p14="http://schemas.microsoft.com/office/powerpoint/2010/main" val="4212590688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9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9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9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8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9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7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9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3600"/>
                            </p:stCondLst>
                            <p:childTnLst>
                              <p:par>
                                <p:cTn id="2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9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4500"/>
                            </p:stCondLst>
                            <p:childTnLst>
                              <p:par>
                                <p:cTn id="2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9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54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9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  <p:bldP spid="16" grpId="0" animBg="1"/>
      <p:bldP spid="2" grpId="0"/>
      <p:bldP spid="18" grpId="0" animBg="1"/>
      <p:bldP spid="23" grpId="0"/>
      <p:bldP spid="19" grpId="0" animBg="1"/>
      <p:bldP spid="2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: Rounded Corners 10">
            <a:extLst>
              <a:ext uri="{FF2B5EF4-FFF2-40B4-BE49-F238E27FC236}">
                <a16:creationId xmlns:a16="http://schemas.microsoft.com/office/drawing/2014/main" id="{A68030F4-8636-4D7C-936C-820A9FE4A976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0">
                <a:schemeClr val="bg1">
                  <a:lumMod val="50000"/>
                </a:schemeClr>
              </a:gs>
              <a:gs pos="36000">
                <a:schemeClr val="bg1">
                  <a:lumMod val="75000"/>
                </a:schemeClr>
              </a:gs>
              <a:gs pos="71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CB8FECA3-3387-4E3A-8176-B58DACD62008}"/>
              </a:ext>
            </a:extLst>
          </p:cNvPr>
          <p:cNvSpPr/>
          <p:nvPr/>
        </p:nvSpPr>
        <p:spPr>
          <a:xfrm>
            <a:off x="-1659096" y="947888"/>
            <a:ext cx="457200" cy="740664"/>
          </a:xfrm>
          <a:prstGeom prst="roundRect">
            <a:avLst/>
          </a:prstGeom>
          <a:solidFill>
            <a:schemeClr val="accent3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C2429E5-3C55-4909-81BA-B934736FCA75}"/>
              </a:ext>
            </a:extLst>
          </p:cNvPr>
          <p:cNvSpPr/>
          <p:nvPr/>
        </p:nvSpPr>
        <p:spPr>
          <a:xfrm>
            <a:off x="2217401" y="1673078"/>
            <a:ext cx="775719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sz="3600" dirty="0">
                <a:solidFill>
                  <a:srgbClr val="002060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Cambria" panose="02040503050406030204" pitchFamily="18" charset="0"/>
                <a:ea typeface="Calibri" panose="020F0502020204030204" pitchFamily="34" charset="0"/>
              </a:rPr>
              <a:t>The Question Bank</a:t>
            </a:r>
            <a:endParaRPr lang="en-US" sz="3600" dirty="0">
              <a:solidFill>
                <a:srgbClr val="002060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243BD831-F25B-47A1-B2E4-7676788C8015}"/>
              </a:ext>
            </a:extLst>
          </p:cNvPr>
          <p:cNvSpPr/>
          <p:nvPr/>
        </p:nvSpPr>
        <p:spPr>
          <a:xfrm>
            <a:off x="611341" y="2645108"/>
            <a:ext cx="1096931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2400"/>
              </a:spcAft>
            </a:pPr>
            <a:r>
              <a:rPr lang="en-US" sz="3600" b="1" i="1" dirty="0">
                <a:solidFill>
                  <a:srgbClr val="002060"/>
                </a:solidFill>
                <a:latin typeface="Cambria" panose="02040503050406030204" pitchFamily="18" charset="0"/>
                <a:ea typeface="Calibri" panose="020F0502020204030204" pitchFamily="34" charset="0"/>
              </a:rPr>
              <a:t>Teachers will be able* to filter question searches by:</a:t>
            </a:r>
            <a:endParaRPr lang="en-US" sz="3600" b="1" dirty="0">
              <a:solidFill>
                <a:srgbClr val="002060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E8096216-C2E7-43A0-8A3D-45AEFFB6C280}"/>
              </a:ext>
            </a:extLst>
          </p:cNvPr>
          <p:cNvSpPr/>
          <p:nvPr/>
        </p:nvSpPr>
        <p:spPr>
          <a:xfrm>
            <a:off x="1244876" y="652050"/>
            <a:ext cx="457200" cy="740664"/>
          </a:xfrm>
          <a:prstGeom prst="roundRect">
            <a:avLst/>
          </a:prstGeom>
          <a:solidFill>
            <a:srgbClr val="05BCFE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59737D7A-E2F6-44FD-95C1-A70882364219}"/>
              </a:ext>
            </a:extLst>
          </p:cNvPr>
          <p:cNvSpPr/>
          <p:nvPr/>
        </p:nvSpPr>
        <p:spPr>
          <a:xfrm rot="10800000">
            <a:off x="1894502" y="652050"/>
            <a:ext cx="457200" cy="740664"/>
          </a:xfrm>
          <a:prstGeom prst="roundRect">
            <a:avLst/>
          </a:prstGeom>
          <a:solidFill>
            <a:srgbClr val="0579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: Rounded Corners 16">
            <a:hlinkClick r:id="rId3"/>
            <a:extLst>
              <a:ext uri="{FF2B5EF4-FFF2-40B4-BE49-F238E27FC236}">
                <a16:creationId xmlns:a16="http://schemas.microsoft.com/office/drawing/2014/main" id="{6D000ACE-A73A-4C11-AE46-65D0018E66FC}"/>
              </a:ext>
            </a:extLst>
          </p:cNvPr>
          <p:cNvSpPr/>
          <p:nvPr/>
        </p:nvSpPr>
        <p:spPr>
          <a:xfrm>
            <a:off x="2544129" y="652050"/>
            <a:ext cx="457200" cy="740664"/>
          </a:xfrm>
          <a:prstGeom prst="roundRect">
            <a:avLst/>
          </a:prstGeom>
          <a:solidFill>
            <a:srgbClr val="05256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5C68DF9-218C-4A90-A7C8-136244951E09}"/>
              </a:ext>
            </a:extLst>
          </p:cNvPr>
          <p:cNvSpPr txBox="1"/>
          <p:nvPr/>
        </p:nvSpPr>
        <p:spPr>
          <a:xfrm>
            <a:off x="1050005" y="3533008"/>
            <a:ext cx="10091991" cy="2308324"/>
          </a:xfrm>
          <a:prstGeom prst="rect">
            <a:avLst/>
          </a:prstGeom>
          <a:noFill/>
        </p:spPr>
        <p:txBody>
          <a:bodyPr wrap="square" numCol="2" rtlCol="0">
            <a:spAutoFit/>
          </a:bodyPr>
          <a:lstStyle/>
          <a:p>
            <a:pPr marL="571500" indent="-571500">
              <a:buFont typeface="Wingdings" panose="05000000000000000000" pitchFamily="2" charset="2"/>
              <a:buChar char="§"/>
            </a:pPr>
            <a:r>
              <a:rPr lang="en-US" sz="3600" dirty="0"/>
              <a:t>skill</a:t>
            </a:r>
          </a:p>
          <a:p>
            <a:pPr marL="571500" indent="-571500">
              <a:buFont typeface="Wingdings" panose="05000000000000000000" pitchFamily="2" charset="2"/>
              <a:buChar char="§"/>
            </a:pPr>
            <a:r>
              <a:rPr lang="en-US" sz="3600" dirty="0"/>
              <a:t>unit</a:t>
            </a:r>
          </a:p>
          <a:p>
            <a:pPr marL="571500" indent="-571500">
              <a:buFont typeface="Wingdings" panose="05000000000000000000" pitchFamily="2" charset="2"/>
              <a:buChar char="§"/>
            </a:pPr>
            <a:r>
              <a:rPr lang="en-US" sz="3600" dirty="0"/>
              <a:t>Big Idea</a:t>
            </a:r>
          </a:p>
          <a:p>
            <a:pPr marL="571500" indent="-571500">
              <a:buFont typeface="Wingdings" panose="05000000000000000000" pitchFamily="2" charset="2"/>
              <a:buChar char="§"/>
            </a:pPr>
            <a:r>
              <a:rPr lang="en-US" sz="3600" dirty="0"/>
              <a:t>type (prose/poetry)</a:t>
            </a:r>
          </a:p>
          <a:p>
            <a:pPr marL="571500" indent="-571500">
              <a:buFont typeface="Wingdings" panose="05000000000000000000" pitchFamily="2" charset="2"/>
              <a:buChar char="§"/>
            </a:pPr>
            <a:r>
              <a:rPr lang="en-US" sz="3600" dirty="0"/>
              <a:t>author</a:t>
            </a:r>
          </a:p>
          <a:p>
            <a:pPr marL="571500" indent="-571500">
              <a:buFont typeface="Wingdings" panose="05000000000000000000" pitchFamily="2" charset="2"/>
              <a:buChar char="§"/>
            </a:pPr>
            <a:r>
              <a:rPr lang="en-US" sz="3600" dirty="0"/>
              <a:t>used previously?</a:t>
            </a:r>
          </a:p>
          <a:p>
            <a:pPr marL="571500" indent="-571500">
              <a:buFont typeface="Wingdings" panose="05000000000000000000" pitchFamily="2" charset="2"/>
              <a:buChar char="§"/>
            </a:pPr>
            <a:r>
              <a:rPr lang="en-US" sz="3600" dirty="0"/>
              <a:t>AP exam alignment</a:t>
            </a:r>
          </a:p>
          <a:p>
            <a:pPr marL="571500" indent="-571500">
              <a:buFont typeface="Wingdings" panose="05000000000000000000" pitchFamily="2" charset="2"/>
              <a:buChar char="§"/>
            </a:pPr>
            <a:r>
              <a:rPr lang="en-US" sz="3600" dirty="0"/>
              <a:t>Purpose </a:t>
            </a:r>
            <a:r>
              <a:rPr lang="en-US" sz="2400" dirty="0"/>
              <a:t>(summative?)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84E1A7F9-E160-453F-A2E8-E8435FE88AF2}"/>
              </a:ext>
            </a:extLst>
          </p:cNvPr>
          <p:cNvSpPr/>
          <p:nvPr/>
        </p:nvSpPr>
        <p:spPr>
          <a:xfrm>
            <a:off x="9304635" y="6008143"/>
            <a:ext cx="2177546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spcAft>
                <a:spcPts val="2400"/>
              </a:spcAft>
            </a:pPr>
            <a:r>
              <a:rPr lang="en-US" sz="2400" i="1" dirty="0">
                <a:solidFill>
                  <a:srgbClr val="002060"/>
                </a:solidFill>
                <a:latin typeface="Cambria" panose="02040503050406030204" pitchFamily="18" charset="0"/>
                <a:ea typeface="Calibri" panose="020F0502020204030204" pitchFamily="34" charset="0"/>
              </a:rPr>
              <a:t>* soon</a:t>
            </a:r>
            <a:endParaRPr lang="en-US" sz="2400" dirty="0">
              <a:solidFill>
                <a:srgbClr val="002060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7193885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65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  <p:bldP spid="2" grpId="0"/>
      <p:bldP spid="20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75E33-C984-485C-B6AC-687299852F1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10512424" cy="823912"/>
          </a:xfrm>
          <a:gradFill flip="none" rotWithShape="1">
            <a:gsLst>
              <a:gs pos="0">
                <a:schemeClr val="accent1">
                  <a:lumMod val="40000"/>
                  <a:lumOff val="60000"/>
                </a:schemeClr>
              </a:gs>
              <a:gs pos="46000">
                <a:schemeClr val="accent1">
                  <a:lumMod val="95000"/>
                  <a:lumOff val="5000"/>
                </a:schemeClr>
              </a:gs>
              <a:gs pos="100000">
                <a:schemeClr val="accent1">
                  <a:lumMod val="60000"/>
                </a:schemeClr>
              </a:gs>
            </a:gsLst>
            <a:path path="circle">
              <a:fillToRect l="50000" t="130000" r="50000" b="-30000"/>
            </a:path>
            <a:tileRect/>
          </a:gradFill>
          <a:effectLst>
            <a:softEdge rad="63500"/>
          </a:effectLst>
        </p:spPr>
        <p:txBody>
          <a:bodyPr>
            <a:normAutofit/>
          </a:bodyPr>
          <a:lstStyle/>
          <a:p>
            <a:r>
              <a:rPr lang="en-US" sz="4800" b="0" dirty="0">
                <a:solidFill>
                  <a:schemeClr val="accent4">
                    <a:lumMod val="20000"/>
                    <a:lumOff val="8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Activity 8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B3F1427-51CC-404C-BFD5-6CD983E72C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64027"/>
            <a:ext cx="10512424" cy="4213654"/>
          </a:xfrm>
        </p:spPr>
        <p:txBody>
          <a:bodyPr>
            <a:noAutofit/>
          </a:bodyPr>
          <a:lstStyle/>
          <a:p>
            <a:pPr marL="0" indent="0">
              <a:spcBef>
                <a:spcPts val="0"/>
              </a:spcBef>
              <a:buNone/>
            </a:pPr>
            <a:endParaRPr lang="en-US" sz="3200" dirty="0"/>
          </a:p>
          <a:p>
            <a:pPr marL="0" indent="0">
              <a:spcBef>
                <a:spcPts val="0"/>
              </a:spcBef>
              <a:buNone/>
            </a:pPr>
            <a:r>
              <a:rPr lang="en-US" sz="3200" dirty="0"/>
              <a:t>How many uses could the question bank serve in class? </a:t>
            </a:r>
          </a:p>
          <a:p>
            <a:pPr marL="0" indent="0">
              <a:spcBef>
                <a:spcPts val="0"/>
              </a:spcBef>
              <a:buNone/>
            </a:pPr>
            <a:endParaRPr lang="en-US" sz="3200" dirty="0"/>
          </a:p>
          <a:p>
            <a:pPr marL="0" indent="0">
              <a:spcBef>
                <a:spcPts val="0"/>
              </a:spcBef>
              <a:buNone/>
            </a:pPr>
            <a:r>
              <a:rPr lang="en-US" sz="3200" dirty="0"/>
              <a:t>How many outside of class?</a:t>
            </a:r>
          </a:p>
          <a:p>
            <a:pPr marL="0" indent="0">
              <a:spcBef>
                <a:spcPts val="0"/>
              </a:spcBef>
              <a:buNone/>
            </a:pPr>
            <a:endParaRPr lang="en-US" sz="3200" dirty="0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DBDDAA1F-9885-4861-8768-B47AAB27D653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0">
                <a:schemeClr val="bg1">
                  <a:lumMod val="50000"/>
                </a:schemeClr>
              </a:gs>
              <a:gs pos="36000">
                <a:schemeClr val="bg1">
                  <a:lumMod val="75000"/>
                </a:schemeClr>
              </a:gs>
              <a:gs pos="71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itle 7">
            <a:extLst>
              <a:ext uri="{FF2B5EF4-FFF2-40B4-BE49-F238E27FC236}">
                <a16:creationId xmlns:a16="http://schemas.microsoft.com/office/drawing/2014/main" id="{D4D2B491-B272-485E-8254-4A14854D19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166328" y="365125"/>
            <a:ext cx="4620956" cy="1325563"/>
          </a:xfrm>
        </p:spPr>
        <p:txBody>
          <a:bodyPr>
            <a:normAutofit/>
          </a:bodyPr>
          <a:lstStyle/>
          <a:p>
            <a:pPr algn="ctr"/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FE582100-E41C-4BCC-8AA8-ED034DF16C24}"/>
              </a:ext>
            </a:extLst>
          </p:cNvPr>
          <p:cNvSpPr/>
          <p:nvPr/>
        </p:nvSpPr>
        <p:spPr>
          <a:xfrm rot="10800000">
            <a:off x="7973512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3F45DA72-BBC1-4373-BB9F-DC5E966937EB}"/>
              </a:ext>
            </a:extLst>
          </p:cNvPr>
          <p:cNvSpPr/>
          <p:nvPr/>
        </p:nvSpPr>
        <p:spPr>
          <a:xfrm>
            <a:off x="7312563" y="652049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40000"/>
                  <a:lumOff val="60000"/>
                </a:schemeClr>
              </a:gs>
              <a:gs pos="46000">
                <a:schemeClr val="accent5">
                  <a:lumMod val="95000"/>
                  <a:lumOff val="5000"/>
                </a:schemeClr>
              </a:gs>
              <a:gs pos="100000">
                <a:schemeClr val="accent5">
                  <a:lumMod val="60000"/>
                </a:schemeClr>
              </a:gs>
            </a:gsLst>
            <a:path path="circle">
              <a:fillToRect l="50000" t="130000" r="50000" b="-30000"/>
            </a:path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9900"/>
              </a:solidFill>
            </a:endParaRPr>
          </a:p>
        </p:txBody>
      </p: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B73F7C0B-FD81-4DD2-A0A6-25E1D4649A9C}"/>
              </a:ext>
            </a:extLst>
          </p:cNvPr>
          <p:cNvSpPr/>
          <p:nvPr/>
        </p:nvSpPr>
        <p:spPr>
          <a:xfrm>
            <a:off x="6625658" y="652049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7210207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spd="slow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5" dur="15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500"/>
                            </p:stCondLst>
                            <p:childTnLst>
                              <p:par>
                                <p:cTn id="17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9" dur="15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  <p:bldP spid="4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84811F-AC36-4C79-BE13-424C729CAD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165125"/>
            <a:ext cx="10515600" cy="1952480"/>
          </a:xfrm>
        </p:spPr>
        <p:txBody>
          <a:bodyPr>
            <a:normAutofit/>
          </a:bodyPr>
          <a:lstStyle/>
          <a:p>
            <a:pPr algn="ctr"/>
            <a:r>
              <a:rPr lang="en-US" dirty="0"/>
              <a:t>The Personal Progress Checks</a:t>
            </a:r>
            <a:br>
              <a:rPr lang="en-US" dirty="0"/>
            </a:br>
            <a:r>
              <a:rPr lang="en-US" dirty="0"/>
              <a:t>&amp;</a:t>
            </a:r>
            <a:br>
              <a:rPr lang="en-US" dirty="0"/>
            </a:br>
            <a:r>
              <a:rPr lang="en-US" dirty="0"/>
              <a:t>Question Bank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36AF71-882B-4BE5-8299-EBBAFF0712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4967999"/>
            <a:ext cx="10515600" cy="120896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9AB7AC38-648C-4AF0-B59A-441E5625EBC0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50000">
                <a:schemeClr val="bg1">
                  <a:lumMod val="50000"/>
                </a:schemeClr>
              </a:gs>
              <a:gs pos="80000">
                <a:schemeClr val="bg1"/>
              </a:gs>
              <a:gs pos="20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DE6E8630-97A3-4AAF-A3BC-E7068388080D}"/>
              </a:ext>
            </a:extLst>
          </p:cNvPr>
          <p:cNvSpPr/>
          <p:nvPr/>
        </p:nvSpPr>
        <p:spPr>
          <a:xfrm>
            <a:off x="5201231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9900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0CE59E4E-05D1-4518-BC52-DF47215DF7A2}"/>
              </a:ext>
            </a:extLst>
          </p:cNvPr>
          <p:cNvSpPr/>
          <p:nvPr/>
        </p:nvSpPr>
        <p:spPr>
          <a:xfrm>
            <a:off x="5867400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62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D6D26278-DD0D-4F5E-AFDC-92E3BF26DA44}"/>
              </a:ext>
            </a:extLst>
          </p:cNvPr>
          <p:cNvSpPr/>
          <p:nvPr/>
        </p:nvSpPr>
        <p:spPr>
          <a:xfrm rot="10800000">
            <a:off x="6533569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4747874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868</TotalTime>
  <Words>244</Words>
  <Application>Microsoft Office PowerPoint</Application>
  <PresentationFormat>Widescreen</PresentationFormat>
  <Paragraphs>55</Paragraphs>
  <Slides>9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5" baseType="lpstr">
      <vt:lpstr>Arial</vt:lpstr>
      <vt:lpstr>Calibri</vt:lpstr>
      <vt:lpstr>Calibri Light</vt:lpstr>
      <vt:lpstr>Cambria</vt:lpstr>
      <vt:lpstr>Wingdings</vt:lpstr>
      <vt:lpstr>Office Theme</vt:lpstr>
      <vt:lpstr>The Personal Progress Checks &amp; Question Bank</vt:lpstr>
      <vt:lpstr>PowerPoint Presentation</vt:lpstr>
      <vt:lpstr>The Question Bank</vt:lpstr>
      <vt:lpstr>A bank of questions that:</vt:lpstr>
      <vt:lpstr>PowerPoint Presentation</vt:lpstr>
      <vt:lpstr>PowerPoint Presentation</vt:lpstr>
      <vt:lpstr>PowerPoint Presentation</vt:lpstr>
      <vt:lpstr>PowerPoint Presentation</vt:lpstr>
      <vt:lpstr>The Personal Progress Checks &amp; Question Bank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Skip Nicholson</dc:creator>
  <cp:lastModifiedBy>Skip Nicholson</cp:lastModifiedBy>
  <cp:revision>75</cp:revision>
  <cp:lastPrinted>2019-05-05T06:14:58Z</cp:lastPrinted>
  <dcterms:created xsi:type="dcterms:W3CDTF">2019-04-18T07:18:03Z</dcterms:created>
  <dcterms:modified xsi:type="dcterms:W3CDTF">2019-06-20T23:52:16Z</dcterms:modified>
</cp:coreProperties>
</file>

<file path=docProps/thumbnail.jpeg>
</file>